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306" r:id="rId3"/>
    <p:sldId id="312" r:id="rId4"/>
    <p:sldId id="307" r:id="rId5"/>
    <p:sldId id="318" r:id="rId6"/>
    <p:sldId id="260" r:id="rId7"/>
    <p:sldId id="309" r:id="rId8"/>
    <p:sldId id="310" r:id="rId9"/>
    <p:sldId id="311" r:id="rId10"/>
    <p:sldId id="315" r:id="rId11"/>
    <p:sldId id="316" r:id="rId12"/>
    <p:sldId id="317" r:id="rId13"/>
    <p:sldId id="313" r:id="rId14"/>
    <p:sldId id="303" r:id="rId15"/>
    <p:sldId id="305" r:id="rId16"/>
    <p:sldId id="314" r:id="rId17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6">
          <p15:clr>
            <a:srgbClr val="A4A3A4"/>
          </p15:clr>
        </p15:guide>
        <p15:guide id="2" orient="horz" pos="1777">
          <p15:clr>
            <a:srgbClr val="A4A3A4"/>
          </p15:clr>
        </p15:guide>
        <p15:guide id="3" pos="31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495E"/>
    <a:srgbClr val="232323"/>
    <a:srgbClr val="FAFAFA"/>
    <a:srgbClr val="DCE3E8"/>
    <a:srgbClr val="D9E2EB"/>
    <a:srgbClr val="848484"/>
    <a:srgbClr val="9B9B9B"/>
    <a:srgbClr val="F0F0F0"/>
    <a:srgbClr val="F6F4F7"/>
    <a:srgbClr val="192A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3079" autoAdjust="0"/>
  </p:normalViewPr>
  <p:slideViewPr>
    <p:cSldViewPr snapToGrid="0">
      <p:cViewPr varScale="1">
        <p:scale>
          <a:sx n="93" d="100"/>
          <a:sy n="93" d="100"/>
        </p:scale>
        <p:origin x="504" y="64"/>
      </p:cViewPr>
      <p:guideLst>
        <p:guide orient="horz" pos="2186"/>
        <p:guide orient="horz" pos="1777"/>
        <p:guide pos="311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-3888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jpeg>
</file>

<file path=ppt/media/image14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117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66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“教育案例整体日历”的“课堂中途”时间序列</a:t>
            </a:r>
            <a:r>
              <a:rPr lang="zh-CN" altLang="en-US" b="0" dirty="0" smtClean="0">
                <a:latin typeface="宋体" panose="02010600030101010101" pitchFamily="2" charset="-122"/>
                <a:ea typeface="+mn-ea"/>
              </a:rPr>
              <a:t> 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第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20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分钟）。视图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V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：如上。控制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C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：一对多。模型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M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：技术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信息运用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) </a:t>
            </a:r>
            <a:endParaRPr lang="zh-CN" altLang="en-US" sz="800" b="1" dirty="0">
              <a:latin typeface="宋体" panose="02010600030101010101" pitchFamily="2" charset="-122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073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“教育案例整体日历”的“课堂中途”时间序列</a:t>
            </a:r>
            <a:r>
              <a:rPr lang="zh-CN" altLang="en-US" b="0" dirty="0" smtClean="0">
                <a:latin typeface="宋体" panose="02010600030101010101" pitchFamily="2" charset="-122"/>
                <a:ea typeface="+mn-ea"/>
              </a:rPr>
              <a:t> 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第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28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分钟）。视图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V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：如上。控制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C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：一对多。模型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M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：技术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信息运用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) </a:t>
            </a:r>
            <a:endParaRPr lang="zh-CN" altLang="en-US" sz="800" b="1" dirty="0" smtClean="0">
              <a:latin typeface="宋体" panose="02010600030101010101" pitchFamily="2" charset="-122"/>
              <a:ea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800" b="1" dirty="0">
              <a:latin typeface="宋体" panose="02010600030101010101" pitchFamily="2" charset="-122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612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“教育案例整体日历”的“课堂中途”时间序列</a:t>
            </a:r>
            <a:r>
              <a:rPr lang="zh-CN" altLang="en-US" b="0" dirty="0" smtClean="0">
                <a:latin typeface="宋体" panose="02010600030101010101" pitchFamily="2" charset="-122"/>
                <a:ea typeface="+mn-ea"/>
              </a:rPr>
              <a:t> 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第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30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分钟）。视图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V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：如上。控制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C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：一对多。模型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M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：人文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情感交流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) </a:t>
            </a:r>
            <a:endParaRPr lang="zh-CN" altLang="en-US" sz="800" b="1" dirty="0" smtClean="0">
              <a:latin typeface="宋体" panose="02010600030101010101" pitchFamily="2" charset="-122"/>
              <a:ea typeface="+mn-ea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024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“教育案例整体日历”的“课堂中途”时间序列</a:t>
            </a:r>
            <a:r>
              <a:rPr lang="zh-CN" altLang="en-US" b="0" dirty="0" smtClean="0">
                <a:latin typeface="宋体" panose="02010600030101010101" pitchFamily="2" charset="-122"/>
                <a:ea typeface="+mn-ea"/>
              </a:rPr>
              <a:t> </a:t>
            </a:r>
            <a:r>
              <a:rPr lang="en-US" altLang="zh-CN" sz="800" b="0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0" dirty="0" smtClean="0">
                <a:latin typeface="宋体" panose="02010600030101010101" pitchFamily="2" charset="-122"/>
                <a:ea typeface="+mn-ea"/>
              </a:rPr>
              <a:t>第</a:t>
            </a:r>
            <a:r>
              <a:rPr lang="en-US" altLang="zh-CN" sz="800" b="0" dirty="0" smtClean="0">
                <a:latin typeface="宋体" panose="02010600030101010101" pitchFamily="2" charset="-122"/>
                <a:ea typeface="+mn-ea"/>
              </a:rPr>
              <a:t>35</a:t>
            </a:r>
            <a:r>
              <a:rPr lang="zh-CN" altLang="en-US" sz="800" b="0" dirty="0" smtClean="0">
                <a:latin typeface="宋体" panose="02010600030101010101" pitchFamily="2" charset="-122"/>
                <a:ea typeface="+mn-ea"/>
              </a:rPr>
              <a:t>分钟）。视图</a:t>
            </a:r>
            <a:r>
              <a:rPr lang="en-US" altLang="zh-CN" sz="800" b="0" dirty="0" smtClean="0">
                <a:latin typeface="宋体" panose="02010600030101010101" pitchFamily="2" charset="-122"/>
                <a:ea typeface="+mn-ea"/>
              </a:rPr>
              <a:t>V</a:t>
            </a:r>
            <a:r>
              <a:rPr lang="zh-CN" altLang="en-US" sz="800" b="0" dirty="0" smtClean="0">
                <a:latin typeface="宋体" panose="02010600030101010101" pitchFamily="2" charset="-122"/>
                <a:ea typeface="+mn-ea"/>
              </a:rPr>
              <a:t>：如上。控制</a:t>
            </a:r>
            <a:r>
              <a:rPr lang="en-US" altLang="zh-CN" sz="800" b="0" dirty="0" smtClean="0">
                <a:latin typeface="宋体" panose="02010600030101010101" pitchFamily="2" charset="-122"/>
                <a:ea typeface="+mn-ea"/>
              </a:rPr>
              <a:t>C</a:t>
            </a:r>
            <a:r>
              <a:rPr lang="zh-CN" altLang="en-US" sz="800" b="0" dirty="0" smtClean="0">
                <a:latin typeface="宋体" panose="02010600030101010101" pitchFamily="2" charset="-122"/>
                <a:ea typeface="+mn-ea"/>
              </a:rPr>
              <a:t>：一对多。模型</a:t>
            </a:r>
            <a:r>
              <a:rPr lang="en-US" altLang="zh-CN" sz="800" b="0" dirty="0" smtClean="0">
                <a:latin typeface="宋体" panose="02010600030101010101" pitchFamily="2" charset="-122"/>
                <a:ea typeface="+mn-ea"/>
              </a:rPr>
              <a:t>M</a:t>
            </a:r>
            <a:r>
              <a:rPr lang="zh-CN" altLang="en-US" sz="800" b="0" dirty="0" smtClean="0">
                <a:latin typeface="宋体" panose="02010600030101010101" pitchFamily="2" charset="-122"/>
                <a:ea typeface="+mn-ea"/>
              </a:rPr>
              <a:t>：哲学</a:t>
            </a:r>
            <a:r>
              <a:rPr lang="en-US" altLang="zh-CN" sz="800" b="0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0" dirty="0" smtClean="0">
                <a:latin typeface="宋体" panose="02010600030101010101" pitchFamily="2" charset="-122"/>
                <a:ea typeface="+mn-ea"/>
              </a:rPr>
              <a:t>智能建构</a:t>
            </a:r>
            <a:r>
              <a:rPr lang="en-US" altLang="zh-CN" sz="800" b="0" dirty="0" smtClean="0">
                <a:latin typeface="宋体" panose="02010600030101010101" pitchFamily="2" charset="-122"/>
                <a:ea typeface="+mn-ea"/>
              </a:rPr>
              <a:t>) </a:t>
            </a:r>
            <a:endParaRPr lang="zh-CN" altLang="en-US" sz="800" b="0" dirty="0">
              <a:latin typeface="宋体" panose="02010600030101010101" pitchFamily="2" charset="-122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9565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“教育案例整体日历”的“课堂结束”时间序列（第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37</a:t>
            </a:r>
            <a:r>
              <a:rPr lang="zh-CN" alt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分钟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</a:t>
            </a:r>
            <a:r>
              <a:rPr lang="zh-CN" alt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分钟）。视图</a:t>
            </a:r>
            <a:r>
              <a:rPr lang="en-US" altLang="zh-CN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</a:t>
            </a:r>
            <a:r>
              <a:rPr lang="zh-CN" alt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：如上。控制</a:t>
            </a:r>
            <a:r>
              <a:rPr lang="en-US" altLang="zh-CN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zh-CN" alt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：一对一提问与回答、辅助一对多讲解。模型</a:t>
            </a:r>
            <a:r>
              <a:rPr lang="en-US" altLang="zh-CN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</a:t>
            </a:r>
            <a:r>
              <a:rPr lang="zh-CN" alt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：实践</a:t>
            </a:r>
            <a:r>
              <a:rPr lang="en-US" altLang="zh-CN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CN" altLang="en-US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数据读写</a:t>
            </a:r>
            <a:r>
              <a:rPr lang="en-US" altLang="zh-CN" sz="9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7736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4687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“教育案例整体日历”的 </a:t>
            </a:r>
            <a:r>
              <a:rPr lang="zh-CN" altLang="en-US" b="1" dirty="0" smtClean="0">
                <a:latin typeface="宋体" panose="02010600030101010101" pitchFamily="2" charset="-122"/>
                <a:ea typeface="+mn-ea"/>
              </a:rPr>
              <a:t>“课堂开始”时间序列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第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0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分钟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）。视图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V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：如上。控制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C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：一对多。模型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M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：人文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情感交流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) </a:t>
            </a:r>
            <a:endParaRPr lang="zh-CN" altLang="en-US" sz="800" b="1" dirty="0">
              <a:latin typeface="宋体" panose="02010600030101010101" pitchFamily="2" charset="-122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084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“教育案例整体日历”的“课堂中途”时间序列</a:t>
            </a:r>
            <a:r>
              <a:rPr lang="zh-CN" altLang="en-US" b="0" dirty="0" smtClean="0">
                <a:latin typeface="宋体" panose="02010600030101010101" pitchFamily="2" charset="-122"/>
                <a:ea typeface="+mn-ea"/>
              </a:rPr>
              <a:t> 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第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2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分钟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）。视图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V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：如上。控制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C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：一对多。模型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M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：科学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规律探究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) </a:t>
            </a:r>
            <a:endParaRPr lang="zh-CN" altLang="en-US" sz="800" b="1" dirty="0">
              <a:latin typeface="宋体" panose="02010600030101010101" pitchFamily="2" charset="-122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007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9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“教育案例整体日历”的“课堂中途”时间序列</a:t>
            </a:r>
            <a:r>
              <a:rPr lang="zh-CN" altLang="en-US" b="0" dirty="0" smtClean="0">
                <a:latin typeface="宋体" panose="02010600030101010101" pitchFamily="2" charset="-122"/>
                <a:ea typeface="+mn-ea"/>
              </a:rPr>
              <a:t> 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第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5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分钟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）。视图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V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：如上。控制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C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：一对多。模型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M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：科学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(</a:t>
            </a:r>
            <a:r>
              <a:rPr lang="zh-CN" altLang="en-US" sz="800" b="1" dirty="0" smtClean="0">
                <a:latin typeface="宋体" panose="02010600030101010101" pitchFamily="2" charset="-122"/>
                <a:ea typeface="+mn-ea"/>
              </a:rPr>
              <a:t>规律探究</a:t>
            </a:r>
            <a:r>
              <a:rPr lang="en-US" altLang="zh-CN" sz="800" b="1" dirty="0" smtClean="0">
                <a:latin typeface="宋体" panose="02010600030101010101" pitchFamily="2" charset="-122"/>
                <a:ea typeface="+mn-ea"/>
              </a:rPr>
              <a:t>) </a:t>
            </a:r>
            <a:endParaRPr lang="zh-CN" altLang="en-US" sz="800" b="1" dirty="0">
              <a:latin typeface="宋体" panose="02010600030101010101" pitchFamily="2" charset="-122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6706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173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464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8758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0540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063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44"/>
            <a:ext cx="7886700" cy="43588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577228" y="1023443"/>
            <a:ext cx="468000" cy="28800"/>
          </a:xfrm>
          <a:prstGeom prst="rect">
            <a:avLst/>
          </a:prstGeom>
          <a:solidFill>
            <a:srgbClr val="334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3495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0" y="1333829"/>
            <a:ext cx="3655181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0" y="1999034"/>
            <a:ext cx="3655181" cy="26432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3829"/>
            <a:ext cx="3673182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034"/>
            <a:ext cx="3673182" cy="26432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3124012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01"/>
            <a:ext cx="4629150" cy="405288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3124012" cy="28586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  <a:lvl6pPr marL="1714500" indent="0">
              <a:buNone/>
              <a:defRPr sz="1100"/>
            </a:lvl6pPr>
            <a:lvl7pPr marL="2057400" indent="0">
              <a:buNone/>
              <a:defRPr sz="1100"/>
            </a:lvl7pPr>
            <a:lvl8pPr marL="2400300" indent="0">
              <a:buNone/>
              <a:defRPr sz="1100"/>
            </a:lvl8pPr>
            <a:lvl9pPr marL="274320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2025/1/11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629478" y="1354439"/>
            <a:ext cx="7885044" cy="1384966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zh-CN" altLang="en-US" sz="3400" dirty="0">
                <a:solidFill>
                  <a:srgbClr val="33495E"/>
                </a:solidFill>
                <a:latin typeface="+mn-ea"/>
              </a:rPr>
              <a:t>教育软件概述</a:t>
            </a:r>
            <a:r>
              <a:rPr lang="zh-CN" altLang="en-US" sz="3400" dirty="0" smtClean="0">
                <a:solidFill>
                  <a:srgbClr val="33495E"/>
                </a:solidFill>
                <a:latin typeface="+mn-ea"/>
              </a:rPr>
              <a:t>：四层平台拓展语言</a:t>
            </a:r>
            <a:r>
              <a:rPr lang="en-US" altLang="zh-CN" sz="3400" dirty="0" smtClean="0">
                <a:solidFill>
                  <a:srgbClr val="33495E"/>
                </a:solidFill>
                <a:latin typeface="+mn-ea"/>
              </a:rPr>
              <a:t>(</a:t>
            </a:r>
            <a:r>
              <a:rPr lang="zh-CN" altLang="en-US" sz="3400" dirty="0" smtClean="0">
                <a:solidFill>
                  <a:srgbClr val="33495E"/>
                </a:solidFill>
                <a:latin typeface="+mn-ea"/>
              </a:rPr>
              <a:t>的五层</a:t>
            </a:r>
            <a:r>
              <a:rPr lang="en-US" altLang="zh-CN" sz="3400" dirty="0" smtClean="0">
                <a:solidFill>
                  <a:srgbClr val="33495E"/>
                </a:solidFill>
                <a:latin typeface="+mn-ea"/>
              </a:rPr>
              <a:t>MVC</a:t>
            </a:r>
            <a:r>
              <a:rPr lang="zh-CN" altLang="en-US" sz="3400" dirty="0" smtClean="0">
                <a:solidFill>
                  <a:srgbClr val="33495E"/>
                </a:solidFill>
                <a:latin typeface="+mn-ea"/>
              </a:rPr>
              <a:t>宿主宿客语言</a:t>
            </a:r>
            <a:r>
              <a:rPr lang="en-US" altLang="zh-CN" sz="3400" dirty="0" smtClean="0">
                <a:solidFill>
                  <a:srgbClr val="33495E"/>
                </a:solidFill>
                <a:latin typeface="+mn-ea"/>
              </a:rPr>
              <a:t>)</a:t>
            </a:r>
          </a:p>
          <a:p>
            <a:pPr algn="ctr"/>
            <a:r>
              <a:rPr lang="en-US" altLang="zh-CN" sz="1600" dirty="0" smtClean="0">
                <a:solidFill>
                  <a:srgbClr val="33495E"/>
                </a:solidFill>
                <a:latin typeface="+mn-ea"/>
              </a:rPr>
              <a:t>——【0/1</a:t>
            </a:r>
            <a:r>
              <a:rPr lang="zh-CN" altLang="en-US" sz="1600" dirty="0" smtClean="0">
                <a:solidFill>
                  <a:srgbClr val="33495E"/>
                </a:solidFill>
                <a:latin typeface="+mn-ea"/>
              </a:rPr>
              <a:t>、</a:t>
            </a:r>
            <a:r>
              <a:rPr lang="en-US" altLang="zh-CN" sz="1600" dirty="0">
                <a:solidFill>
                  <a:srgbClr val="33495E"/>
                </a:solidFill>
                <a:latin typeface="+mn-ea"/>
              </a:rPr>
              <a:t> ASM </a:t>
            </a:r>
            <a:r>
              <a:rPr lang="en-US" altLang="zh-CN" sz="1600" dirty="0" smtClean="0">
                <a:solidFill>
                  <a:srgbClr val="33495E"/>
                </a:solidFill>
                <a:latin typeface="+mn-ea"/>
              </a:rPr>
              <a:t>(</a:t>
            </a:r>
            <a:r>
              <a:rPr lang="zh-CN" altLang="en-US" sz="1600" dirty="0" smtClean="0">
                <a:solidFill>
                  <a:srgbClr val="33495E"/>
                </a:solidFill>
                <a:latin typeface="+mn-ea"/>
              </a:rPr>
              <a:t>戏称</a:t>
            </a:r>
            <a:r>
              <a:rPr lang="en-US" altLang="zh-CN" sz="1600" dirty="0" smtClean="0">
                <a:solidFill>
                  <a:srgbClr val="33495E"/>
                </a:solidFill>
                <a:latin typeface="+mn-ea"/>
              </a:rPr>
              <a:t>C-</a:t>
            </a:r>
            <a:r>
              <a:rPr lang="en-US" altLang="zh-CN" sz="1600" dirty="0">
                <a:solidFill>
                  <a:srgbClr val="33495E"/>
                </a:solidFill>
                <a:latin typeface="+mn-ea"/>
              </a:rPr>
              <a:t>-</a:t>
            </a:r>
            <a:r>
              <a:rPr lang="en-US" altLang="zh-CN" sz="1600" dirty="0" smtClean="0">
                <a:solidFill>
                  <a:srgbClr val="33495E"/>
                </a:solidFill>
                <a:latin typeface="+mn-ea"/>
              </a:rPr>
              <a:t>)</a:t>
            </a:r>
            <a:r>
              <a:rPr lang="zh-CN" altLang="en-US" sz="1600" dirty="0" smtClean="0">
                <a:solidFill>
                  <a:srgbClr val="33495E"/>
                </a:solidFill>
                <a:latin typeface="+mn-ea"/>
              </a:rPr>
              <a:t>、</a:t>
            </a:r>
            <a:r>
              <a:rPr lang="en-US" altLang="zh-CN" sz="1600" dirty="0" smtClean="0">
                <a:solidFill>
                  <a:srgbClr val="33495E"/>
                </a:solidFill>
                <a:latin typeface="+mn-ea"/>
              </a:rPr>
              <a:t>C/C++</a:t>
            </a:r>
            <a:r>
              <a:rPr lang="zh-CN" altLang="en-US" sz="1600" dirty="0" smtClean="0">
                <a:solidFill>
                  <a:srgbClr val="33495E"/>
                </a:solidFill>
                <a:latin typeface="+mn-ea"/>
              </a:rPr>
              <a:t>、</a:t>
            </a:r>
            <a:r>
              <a:rPr lang="en-US" altLang="zh-CN" sz="1600" dirty="0" smtClean="0">
                <a:solidFill>
                  <a:srgbClr val="33495E"/>
                </a:solidFill>
                <a:latin typeface="+mn-ea"/>
              </a:rPr>
              <a:t>C# (</a:t>
            </a:r>
            <a:r>
              <a:rPr lang="zh-CN" altLang="en-US" sz="1600" dirty="0" smtClean="0">
                <a:solidFill>
                  <a:srgbClr val="33495E"/>
                </a:solidFill>
                <a:latin typeface="+mn-ea"/>
              </a:rPr>
              <a:t>戏称</a:t>
            </a:r>
            <a:r>
              <a:rPr lang="en-US" altLang="zh-CN" sz="1600" dirty="0" smtClean="0">
                <a:solidFill>
                  <a:srgbClr val="33495E"/>
                </a:solidFill>
                <a:latin typeface="+mn-ea"/>
              </a:rPr>
              <a:t>C++++)】</a:t>
            </a:r>
            <a:endParaRPr lang="zh-CN" altLang="en-US" sz="1600" dirty="0">
              <a:solidFill>
                <a:srgbClr val="33495E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l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899740" y="3744966"/>
            <a:ext cx="880668" cy="769214"/>
          </a:xfrm>
          <a:prstGeom prst="rect">
            <a:avLst/>
          </a:prstGeom>
          <a:solidFill>
            <a:srgbClr val="DC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10"/>
          <p:cNvSpPr txBox="1"/>
          <p:nvPr/>
        </p:nvSpPr>
        <p:spPr>
          <a:xfrm>
            <a:off x="470991" y="396563"/>
            <a:ext cx="8005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zh-CN" altLang="en-US" sz="24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四层平台拓展语言的五层</a:t>
            </a:r>
            <a:r>
              <a:rPr lang="en-US" altLang="zh-CN" sz="24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MVC</a:t>
            </a:r>
            <a:r>
              <a:rPr lang="zh-CN" altLang="en-US" sz="24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宿主宿客语言在</a:t>
            </a:r>
            <a:r>
              <a:rPr lang="zh-CN" altLang="en-US" sz="24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教育软件开发中的应用：</a:t>
            </a:r>
            <a:endParaRPr lang="en-US" altLang="zh-CN" sz="24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096857" y="1227560"/>
            <a:ext cx="7099299" cy="31798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002047" y="4575213"/>
            <a:ext cx="48526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kern="100" dirty="0">
                <a:ea typeface="黑体" panose="02010609060101010101" pitchFamily="49" charset="-122"/>
                <a:cs typeface="Times New Roman" panose="02020603050405020304" pitchFamily="18" charset="0"/>
              </a:rPr>
              <a:t>（思政要素：大国工匠、精益求精、工程伦理、科技报国）</a:t>
            </a:r>
            <a:endParaRPr lang="en-US" kern="100" dirty="0"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9522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899740" y="3744966"/>
            <a:ext cx="880668" cy="769214"/>
          </a:xfrm>
          <a:prstGeom prst="rect">
            <a:avLst/>
          </a:prstGeom>
          <a:solidFill>
            <a:srgbClr val="DC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10"/>
          <p:cNvSpPr txBox="1"/>
          <p:nvPr/>
        </p:nvSpPr>
        <p:spPr>
          <a:xfrm>
            <a:off x="477341" y="396563"/>
            <a:ext cx="8005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zh-CN" altLang="en-US" sz="24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四层平台拓展语言的五层</a:t>
            </a:r>
            <a:r>
              <a:rPr lang="en-US" altLang="zh-CN" sz="24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MVC</a:t>
            </a:r>
            <a:r>
              <a:rPr lang="zh-CN" altLang="en-US" sz="24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宿主宿客语言在教育软件开发中的应用：</a:t>
            </a:r>
            <a:endParaRPr lang="en-US" altLang="zh-CN" sz="24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899740" y="1227560"/>
            <a:ext cx="6923459" cy="346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959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899740" y="3744966"/>
            <a:ext cx="880668" cy="769214"/>
          </a:xfrm>
          <a:prstGeom prst="rect">
            <a:avLst/>
          </a:prstGeom>
          <a:solidFill>
            <a:srgbClr val="DC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10"/>
          <p:cNvSpPr txBox="1"/>
          <p:nvPr/>
        </p:nvSpPr>
        <p:spPr>
          <a:xfrm>
            <a:off x="477341" y="396563"/>
            <a:ext cx="8005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zh-CN" altLang="en-US" sz="24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四层平台拓展语言的五层</a:t>
            </a:r>
            <a:r>
              <a:rPr lang="en-US" altLang="zh-CN" sz="24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MVC</a:t>
            </a:r>
            <a:r>
              <a:rPr lang="zh-CN" altLang="en-US" sz="24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宿主宿客语言的自然与人文的统一：</a:t>
            </a:r>
            <a:endParaRPr lang="en-US" altLang="zh-CN" sz="24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Picture 4" descr="艾伦·麦席森·图灵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547" y="983581"/>
            <a:ext cx="6038849" cy="317633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5525544" y="4431321"/>
            <a:ext cx="30572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kern="100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en-US" kern="100" dirty="0">
                <a:ea typeface="黑体" panose="02010609060101010101" pitchFamily="49" charset="-122"/>
                <a:cs typeface="Times New Roman" panose="02020603050405020304" pitchFamily="18" charset="0"/>
              </a:rPr>
              <a:t>思政要素：国家情怀、文化自信</a:t>
            </a:r>
            <a:r>
              <a:rPr lang="zh-CN" altLang="en-US" kern="100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965502" y="4129573"/>
            <a:ext cx="15600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艾伦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麦席森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图灵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4456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6078" t="8528" r="14488" b="16904"/>
          <a:stretch/>
        </p:blipFill>
        <p:spPr>
          <a:xfrm rot="20538853">
            <a:off x="530689" y="2458929"/>
            <a:ext cx="2495550" cy="2006600"/>
          </a:xfrm>
          <a:prstGeom prst="rect">
            <a:avLst/>
          </a:prstGeom>
        </p:spPr>
      </p:pic>
      <p:pic>
        <p:nvPicPr>
          <p:cNvPr id="1026" name="Picture 2" descr="大脑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25433">
            <a:off x="6559549" y="2468561"/>
            <a:ext cx="209550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文本框 10"/>
          <p:cNvSpPr txBox="1"/>
          <p:nvPr/>
        </p:nvSpPr>
        <p:spPr>
          <a:xfrm>
            <a:off x="580032" y="631513"/>
            <a:ext cx="3674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solidFill>
                  <a:srgbClr val="33495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思辨计算机语言的优缺点</a:t>
            </a:r>
          </a:p>
        </p:txBody>
      </p:sp>
      <p:sp>
        <p:nvSpPr>
          <p:cNvPr id="3" name="Rectangle 2"/>
          <p:cNvSpPr/>
          <p:nvPr/>
        </p:nvSpPr>
        <p:spPr>
          <a:xfrm>
            <a:off x="1860550" y="903098"/>
            <a:ext cx="4787900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713"/>
              </a:spcAft>
              <a:buClr>
                <a:srgbClr val="00544A"/>
              </a:buClr>
            </a:pPr>
            <a:r>
              <a:rPr lang="zh-CN" altLang="en-US" sz="2800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600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业界认为，</a:t>
            </a:r>
            <a:r>
              <a:rPr lang="zh-CN" altLang="en-US" sz="2600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计算机语言最</a:t>
            </a:r>
            <a:r>
              <a:rPr lang="zh-CN" altLang="en-US" sz="2600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能隐喻</a:t>
            </a:r>
            <a:r>
              <a:rPr lang="zh-CN" altLang="en-US" sz="2600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人脑语言，</a:t>
            </a:r>
            <a:r>
              <a:rPr lang="zh-CN" altLang="en-US" sz="2600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但也必须注意到人机隐喻的一些缺陷，例如，计算机是“</a:t>
            </a:r>
            <a:r>
              <a:rPr lang="en-US" altLang="zh-CN" sz="2600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0/1</a:t>
            </a:r>
            <a:r>
              <a:rPr lang="zh-CN" altLang="en-US" sz="2600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数字语言</a:t>
            </a:r>
            <a:r>
              <a:rPr lang="zh-CN" altLang="en-US" sz="2600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”的二进制电路组成的物性的机器，人是“字符</a:t>
            </a:r>
            <a:r>
              <a:rPr lang="en-US" altLang="zh-CN" sz="2600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600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非字符语言”的神经系统组成的人性的生物体，所以，</a:t>
            </a:r>
            <a:r>
              <a:rPr lang="zh-CN" altLang="en-US" sz="2600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“计算机编程语言本质”</a:t>
            </a:r>
            <a:r>
              <a:rPr lang="zh-CN" altLang="en-US" sz="2600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必须物性与人性统一。</a:t>
            </a:r>
            <a:endParaRPr lang="en-US" sz="2600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93794" y="459528"/>
            <a:ext cx="30572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kern="100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en-US" kern="100" dirty="0">
                <a:ea typeface="黑体" panose="02010609060101010101" pitchFamily="49" charset="-122"/>
                <a:cs typeface="Times New Roman" panose="02020603050405020304" pitchFamily="18" charset="0"/>
              </a:rPr>
              <a:t>思政要素：辩证思辨、</a:t>
            </a:r>
            <a:r>
              <a:rPr lang="zh-CN" altLang="en-US" kern="100" dirty="0" smtClean="0">
                <a:ea typeface="黑体" panose="02010609060101010101" pitchFamily="49" charset="-122"/>
                <a:cs typeface="Times New Roman" panose="02020603050405020304" pitchFamily="18" charset="0"/>
              </a:rPr>
              <a:t>自主</a:t>
            </a:r>
            <a:r>
              <a:rPr lang="zh-CN" altLang="en-US" kern="100" dirty="0">
                <a:ea typeface="黑体" panose="02010609060101010101" pitchFamily="49" charset="-122"/>
                <a:cs typeface="Times New Roman" panose="02020603050405020304" pitchFamily="18" charset="0"/>
              </a:rPr>
              <a:t>优化</a:t>
            </a:r>
            <a:r>
              <a:rPr lang="zh-CN" altLang="en-US" kern="100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040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10"/>
          <p:cNvSpPr txBox="1"/>
          <p:nvPr/>
        </p:nvSpPr>
        <p:spPr>
          <a:xfrm>
            <a:off x="580032" y="631513"/>
            <a:ext cx="3134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solidFill>
                  <a:srgbClr val="33495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测验、小结、讲后思考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438813D7-676E-4BB1-8BD1-AA790C109740}"/>
              </a:ext>
            </a:extLst>
          </p:cNvPr>
          <p:cNvSpPr txBox="1"/>
          <p:nvPr/>
        </p:nvSpPr>
        <p:spPr>
          <a:xfrm>
            <a:off x="4927600" y="4551431"/>
            <a:ext cx="3829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（思政要素：学</a:t>
            </a:r>
            <a:r>
              <a:rPr lang="zh-CN" altLang="en-US" dirty="0"/>
              <a:t>思结合、知行统一、实事求是）</a:t>
            </a:r>
          </a:p>
        </p:txBody>
      </p:sp>
      <p:sp>
        <p:nvSpPr>
          <p:cNvPr id="3" name="Rectangle 2"/>
          <p:cNvSpPr/>
          <p:nvPr/>
        </p:nvSpPr>
        <p:spPr>
          <a:xfrm>
            <a:off x="533400" y="1087248"/>
            <a:ext cx="8223250" cy="3267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zh-CN" altLang="en-US" sz="35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关于计算机语言的说法错误的是：</a:t>
            </a:r>
            <a:endParaRPr lang="en-US" altLang="zh-CN" sz="35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39528" indent="-339528" algn="just">
              <a:spcBef>
                <a:spcPts val="600"/>
              </a:spcBef>
              <a:spcAft>
                <a:spcPts val="713"/>
              </a:spcAft>
              <a:buClr>
                <a:srgbClr val="00544A"/>
              </a:buClr>
              <a:buFont typeface="Wingdings" panose="05000000000000000000" pitchFamily="2" charset="2"/>
              <a:buChar char="Ø"/>
            </a:pP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．计算机语言本质是“计算机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平台的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0/1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数字的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语言”隐喻“人脑平台的字符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非字符的语言”。</a:t>
            </a:r>
            <a:endParaRPr lang="en-US" altLang="zh-CN" sz="23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39528" indent="-339528" algn="just">
              <a:spcBef>
                <a:spcPts val="600"/>
              </a:spcBef>
              <a:spcAft>
                <a:spcPts val="713"/>
              </a:spcAft>
              <a:buClr>
                <a:srgbClr val="00544A"/>
              </a:buClr>
              <a:buFont typeface="Wingdings" panose="05000000000000000000" pitchFamily="2" charset="2"/>
              <a:buChar char="Ø"/>
            </a:pP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．计算机语言与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人类语言无关。</a:t>
            </a:r>
            <a:endParaRPr lang="zh-CN" altLang="en-US" sz="23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39528" indent="-339528" algn="just">
              <a:spcAft>
                <a:spcPts val="713"/>
              </a:spcAft>
              <a:buClr>
                <a:srgbClr val="00544A"/>
              </a:buClr>
              <a:buFont typeface="Wingdings" panose="05000000000000000000" pitchFamily="2" charset="2"/>
              <a:buChar char="Ø"/>
            </a:pP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．计算机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语言代码保存成为文件，然后可在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中运行。</a:t>
            </a:r>
            <a:endParaRPr lang="en-US" altLang="zh-CN" sz="23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39528" indent="-339528" algn="just">
              <a:spcAft>
                <a:spcPts val="713"/>
              </a:spcAft>
              <a:buClr>
                <a:srgbClr val="00544A"/>
              </a:buClr>
              <a:buFont typeface="Wingdings" panose="05000000000000000000" pitchFamily="2" charset="2"/>
              <a:buChar char="Ø"/>
            </a:pP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．计算机语言是区分层次种类的。例如，“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0/1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ASM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戏称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C-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-)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++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C#(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戏称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++++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”四个平台层次的观点。</a:t>
            </a:r>
            <a:endParaRPr lang="zh-CN" altLang="en-US" sz="23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547091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435781" y="1245349"/>
            <a:ext cx="4272439" cy="11772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en-US" altLang="zh-CN" sz="7200" dirty="0">
                <a:solidFill>
                  <a:srgbClr val="33495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THANKS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058406" y="2720907"/>
            <a:ext cx="2810563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zh-CN" altLang="en-US" sz="3200" dirty="0">
                <a:solidFill>
                  <a:srgbClr val="33495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敬请批评指正</a:t>
            </a:r>
          </a:p>
        </p:txBody>
      </p:sp>
    </p:spTree>
    <p:extLst>
      <p:ext uri="{BB962C8B-B14F-4D97-AF65-F5344CB8AC3E}">
        <p14:creationId xmlns:p14="http://schemas.microsoft.com/office/powerpoint/2010/main" val="142754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5654429"/>
              </p:ext>
            </p:extLst>
          </p:nvPr>
        </p:nvGraphicFramePr>
        <p:xfrm>
          <a:off x="1820545" y="1547707"/>
          <a:ext cx="5232400" cy="316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2" name="Picture" r:id="rId3" imgW="5231880" imgH="3169440" progId="Word.Picture.8">
                  <p:embed/>
                </p:oleObj>
              </mc:Choice>
              <mc:Fallback>
                <p:oleObj name="Picture" r:id="rId3" imgW="5231880" imgH="3169440" progId="Word.Picture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0545" y="1547707"/>
                        <a:ext cx="5232400" cy="31686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826769" y="336354"/>
            <a:ext cx="7633124" cy="1022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 smtClean="0"/>
              <a:t>注：前述幻灯片中，显示出错，只好转换成为图片使用了，但不便于维护。在此保留以便维护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33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0" descr="C:\Users\1\Documents\WeChat Files\wxid_ua0wgxfr986w52\FileStorage\Fav\Temp\8946c324\res\4d25ba3ecc0d901fcbc889184a55e25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242788"/>
            <a:ext cx="8674099" cy="4368800"/>
          </a:xfrm>
          <a:prstGeom prst="rect">
            <a:avLst/>
          </a:prstGeom>
          <a:noFill/>
          <a:ln w="9525">
            <a:solidFill>
              <a:srgbClr val="5B9BD5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5689951" y="4611588"/>
            <a:ext cx="30572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kern="100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en-US" kern="100" dirty="0">
                <a:ea typeface="黑体" panose="02010609060101010101" pitchFamily="49" charset="-122"/>
                <a:cs typeface="Times New Roman" panose="02020603050405020304" pitchFamily="18" charset="0"/>
              </a:rPr>
              <a:t>思政要素：学习兴趣、国家情怀</a:t>
            </a:r>
            <a:r>
              <a:rPr lang="zh-CN" altLang="en-US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44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l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10"/>
          <p:cNvSpPr txBox="1"/>
          <p:nvPr/>
        </p:nvSpPr>
        <p:spPr>
          <a:xfrm>
            <a:off x="580032" y="570556"/>
            <a:ext cx="7852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 smtClean="0">
                <a:solidFill>
                  <a:srgbClr val="33495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四层平台拓展语言的</a:t>
            </a:r>
            <a:r>
              <a:rPr lang="zh-CN" altLang="en-US" sz="1800" dirty="0">
                <a:solidFill>
                  <a:srgbClr val="33495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本质、科学</a:t>
            </a:r>
            <a:r>
              <a:rPr lang="zh-CN" altLang="en-US" sz="1800" dirty="0" smtClean="0">
                <a:solidFill>
                  <a:srgbClr val="33495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原理（扩展思考计算机语言层次种类的各种观点</a:t>
            </a:r>
            <a:r>
              <a:rPr lang="zh-CN" altLang="en-US" sz="1800" dirty="0">
                <a:solidFill>
                  <a:srgbClr val="33495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、语言案例名称）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045200" y="13589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4470400" y="4594288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kern="100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en-US" kern="100" dirty="0">
                <a:ea typeface="黑体" panose="02010609060101010101" pitchFamily="49" charset="-122"/>
                <a:cs typeface="Times New Roman" panose="02020603050405020304" pitchFamily="18" charset="0"/>
              </a:rPr>
              <a:t>思政要素：正确认识问题、分析问题、</a:t>
            </a:r>
            <a:r>
              <a:rPr lang="zh-CN" altLang="en-US" kern="100" dirty="0" smtClean="0">
                <a:ea typeface="黑体" panose="02010609060101010101" pitchFamily="49" charset="-122"/>
                <a:cs typeface="Times New Roman" panose="02020603050405020304" pitchFamily="18" charset="0"/>
              </a:rPr>
              <a:t>解决问题）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298" y="1403355"/>
            <a:ext cx="5131064" cy="299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6878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10"/>
          <p:cNvSpPr txBox="1"/>
          <p:nvPr/>
        </p:nvSpPr>
        <p:spPr>
          <a:xfrm>
            <a:off x="470991" y="396563"/>
            <a:ext cx="8005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计算机语言的</a:t>
            </a:r>
            <a:r>
              <a:rPr lang="zh-CN" altLang="en-US" sz="32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本质、科学原理：</a:t>
            </a:r>
            <a:endParaRPr lang="en-US" altLang="zh-CN" sz="32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0991" y="1480948"/>
            <a:ext cx="8223250" cy="2336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本质是“计算机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的面向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0/1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实例的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语言”隐喻“人脑平台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的面向字符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字符实例的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语言”。</a:t>
            </a:r>
            <a:endParaRPr lang="en-US" altLang="zh-CN" sz="2300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学术领域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认为计算机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语言包含“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0/1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ASM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戏称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C-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-)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++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C# 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戏称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++++)”</a:t>
            </a:r>
            <a:r>
              <a:rPr lang="zh-CN" altLang="en-US" sz="23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四个平台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层次的五层</a:t>
            </a:r>
            <a:r>
              <a:rPr lang="en-US" altLang="zh-CN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MVC</a:t>
            </a:r>
            <a:r>
              <a:rPr lang="zh-CN" altLang="en-US" sz="2300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宿主宿客语言（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这些面向对象实例的语言、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这些面向数据类型函数类型的语言，属于宿主宿客语言</a:t>
            </a:r>
            <a:r>
              <a:rPr lang="zh-CN" altLang="en-US" sz="2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23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633494" y="4394039"/>
            <a:ext cx="30572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kern="100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en-US" kern="100" dirty="0">
                <a:ea typeface="黑体" panose="02010609060101010101" pitchFamily="49" charset="-122"/>
                <a:cs typeface="Times New Roman" panose="02020603050405020304" pitchFamily="18" charset="0"/>
              </a:rPr>
              <a:t>思政要素：学思结合、实事求是</a:t>
            </a:r>
            <a:r>
              <a:rPr lang="zh-CN" altLang="en-US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0470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899740" y="3744966"/>
            <a:ext cx="880668" cy="769214"/>
          </a:xfrm>
          <a:prstGeom prst="rect">
            <a:avLst/>
          </a:prstGeom>
          <a:solidFill>
            <a:srgbClr val="DC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10"/>
          <p:cNvSpPr txBox="1"/>
          <p:nvPr/>
        </p:nvSpPr>
        <p:spPr>
          <a:xfrm>
            <a:off x="464218" y="396563"/>
            <a:ext cx="8005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0/1</a:t>
            </a: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</a:t>
            </a: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32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2" name="Picture 46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145" y="981338"/>
            <a:ext cx="6401314" cy="3759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3188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899740" y="3744966"/>
            <a:ext cx="880668" cy="769214"/>
          </a:xfrm>
          <a:prstGeom prst="rect">
            <a:avLst/>
          </a:prstGeom>
          <a:solidFill>
            <a:srgbClr val="DC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10"/>
          <p:cNvSpPr txBox="1"/>
          <p:nvPr/>
        </p:nvSpPr>
        <p:spPr>
          <a:xfrm>
            <a:off x="464218" y="396563"/>
            <a:ext cx="8005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ASM</a:t>
            </a: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汇编语言</a:t>
            </a:r>
            <a:r>
              <a:rPr lang="en-US" altLang="zh-CN" sz="32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32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戏称</a:t>
            </a: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C--</a:t>
            </a:r>
            <a:r>
              <a:rPr lang="zh-CN" altLang="en-US" sz="32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</a:t>
            </a: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32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1111250"/>
            <a:ext cx="8045450" cy="3625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899740" y="3744966"/>
            <a:ext cx="880668" cy="769214"/>
          </a:xfrm>
          <a:prstGeom prst="rect">
            <a:avLst/>
          </a:prstGeom>
          <a:solidFill>
            <a:srgbClr val="DC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10"/>
          <p:cNvSpPr txBox="1"/>
          <p:nvPr/>
        </p:nvSpPr>
        <p:spPr>
          <a:xfrm>
            <a:off x="470991" y="396563"/>
            <a:ext cx="8005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语言：</a:t>
            </a:r>
            <a:endParaRPr lang="en-US" altLang="zh-CN" sz="32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40" y="1110590"/>
            <a:ext cx="7626350" cy="363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36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899740" y="3744966"/>
            <a:ext cx="880668" cy="769214"/>
          </a:xfrm>
          <a:prstGeom prst="rect">
            <a:avLst/>
          </a:prstGeom>
          <a:solidFill>
            <a:srgbClr val="DC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10"/>
          <p:cNvSpPr txBox="1"/>
          <p:nvPr/>
        </p:nvSpPr>
        <p:spPr>
          <a:xfrm>
            <a:off x="470991" y="396563"/>
            <a:ext cx="8005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语言：</a:t>
            </a:r>
            <a:endParaRPr lang="en-US" altLang="zh-CN" sz="32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20" y="1128113"/>
            <a:ext cx="7358510" cy="356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7776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899740" y="3744966"/>
            <a:ext cx="880668" cy="769214"/>
          </a:xfrm>
          <a:prstGeom prst="rect">
            <a:avLst/>
          </a:prstGeom>
          <a:solidFill>
            <a:srgbClr val="DC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10"/>
          <p:cNvSpPr txBox="1"/>
          <p:nvPr/>
        </p:nvSpPr>
        <p:spPr>
          <a:xfrm>
            <a:off x="470991" y="396563"/>
            <a:ext cx="8005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713"/>
              </a:spcAft>
              <a:buClr>
                <a:srgbClr val="00544A"/>
              </a:buClr>
            </a:pP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32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</a:t>
            </a:r>
            <a:r>
              <a:rPr lang="en-US" altLang="zh-CN" sz="32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32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戏称</a:t>
            </a:r>
            <a:r>
              <a:rPr lang="en-US" altLang="zh-CN" sz="3200" b="1" dirty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++++</a:t>
            </a: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</a:t>
            </a:r>
            <a:r>
              <a:rPr lang="en-US" altLang="zh-CN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zh-CN" altLang="en-US" sz="3200" b="1" dirty="0" smtClean="0">
                <a:solidFill>
                  <a:srgbClr val="19B4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3200" b="1" dirty="0">
              <a:solidFill>
                <a:srgbClr val="19B4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506" y="1113780"/>
            <a:ext cx="7809653" cy="352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57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Qzus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758</Words>
  <Application>Microsoft Office PowerPoint</Application>
  <PresentationFormat>On-screen Show (16:9)</PresentationFormat>
  <Paragraphs>56</Paragraphs>
  <Slides>16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黑体</vt:lpstr>
      <vt:lpstr>宋体</vt:lpstr>
      <vt:lpstr>微软雅黑</vt:lpstr>
      <vt:lpstr>Arial</vt:lpstr>
      <vt:lpstr>Calibri</vt:lpstr>
      <vt:lpstr>Times New Roman</vt:lpstr>
      <vt:lpstr>Wingdings</vt:lpstr>
      <vt:lpstr>Qzuser</vt:lpstr>
      <vt:lpstr>Picture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qzuser;</dc:title>
  <dc:creator>qzuser</dc:creator>
  <cp:keywords>qzuser</cp:keywords>
  <dc:description>qzuser</dc:description>
  <cp:lastModifiedBy>Microsoft account</cp:lastModifiedBy>
  <cp:revision>240</cp:revision>
  <dcterms:created xsi:type="dcterms:W3CDTF">2016-05-20T12:59:00Z</dcterms:created>
  <dcterms:modified xsi:type="dcterms:W3CDTF">2025-01-11T15:08:30Z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2052-10.1.0.7698</vt:lpwstr>
  </property>
</Properties>
</file>

<file path=docProps/thumbnail.jpeg>
</file>